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59" r:id="rId8"/>
    <p:sldId id="272" r:id="rId9"/>
    <p:sldId id="268" r:id="rId10"/>
    <p:sldId id="269" r:id="rId11"/>
    <p:sldId id="260" r:id="rId12"/>
    <p:sldId id="276" r:id="rId13"/>
    <p:sldId id="261" r:id="rId14"/>
    <p:sldId id="262" r:id="rId15"/>
    <p:sldId id="263" r:id="rId16"/>
    <p:sldId id="271" r:id="rId17"/>
    <p:sldId id="270" r:id="rId18"/>
    <p:sldId id="273" r:id="rId19"/>
    <p:sldId id="275" r:id="rId20"/>
    <p:sldId id="274" r:id="rId21"/>
    <p:sldId id="265" r:id="rId22"/>
  </p:sldIdLst>
  <p:sldSz cx="164592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7AA69C"/>
    <a:srgbClr val="4C5A69"/>
    <a:srgbClr val="FFFFFF"/>
    <a:srgbClr val="00FFFF"/>
    <a:srgbClr val="FF00FF"/>
    <a:srgbClr val="00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>
        <p:scale>
          <a:sx n="70" d="100"/>
          <a:sy n="70" d="100"/>
        </p:scale>
        <p:origin x="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22363"/>
            <a:ext cx="12344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602038"/>
            <a:ext cx="12344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3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5" y="365125"/>
            <a:ext cx="35490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0" y="365125"/>
            <a:ext cx="1044130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1709739"/>
            <a:ext cx="1419606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4589464"/>
            <a:ext cx="141960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4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1825625"/>
            <a:ext cx="69951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1825625"/>
            <a:ext cx="69951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365126"/>
            <a:ext cx="1419606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5" y="1681163"/>
            <a:ext cx="6963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5" y="2505075"/>
            <a:ext cx="69630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0" y="1681163"/>
            <a:ext cx="699730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0" y="2505075"/>
            <a:ext cx="699730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4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987426"/>
            <a:ext cx="833247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5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987426"/>
            <a:ext cx="833247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365126"/>
            <a:ext cx="14196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1825625"/>
            <a:ext cx="14196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6356351"/>
            <a:ext cx="5554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0.png"/><Relationship Id="rId7" Type="http://schemas.openxmlformats.org/officeDocument/2006/relationships/image" Target="../media/image3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47610" y="1053285"/>
            <a:ext cx="155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Transformable Production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176429" y="902974"/>
            <a:ext cx="4163886" cy="3715780"/>
            <a:chOff x="1042828" y="902974"/>
            <a:chExt cx="4163886" cy="3715780"/>
          </a:xfrm>
        </p:grpSpPr>
        <p:sp>
          <p:nvSpPr>
            <p:cNvPr id="46" name="Oval 45"/>
            <p:cNvSpPr/>
            <p:nvPr/>
          </p:nvSpPr>
          <p:spPr>
            <a:xfrm>
              <a:off x="1894265" y="1543807"/>
              <a:ext cx="2364942" cy="52298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350606" y="902974"/>
              <a:ext cx="3477" cy="3404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50606" y="4307930"/>
              <a:ext cx="33963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13961" y="1843124"/>
              <a:ext cx="296028" cy="19340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13279" y="3750865"/>
              <a:ext cx="1684074" cy="4999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4340" y="2050349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Future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6450" y="3493608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Today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817299" y="3396413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1772" y="309422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Fully Automated Production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4009718" y="1308316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28607" y="1247778"/>
              <a:ext cx="257446" cy="152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048428" y="93299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Strictly Manual Production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54083" y="4310977"/>
              <a:ext cx="3392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Volume, Degree of Automation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-505761" y="2451564"/>
              <a:ext cx="340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Flexibility, Production Variety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502850" y="1145813"/>
              <a:ext cx="644684" cy="2075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706781" y="1267513"/>
              <a:ext cx="2582028" cy="2756357"/>
            </a:xfrm>
            <a:custGeom>
              <a:avLst/>
              <a:gdLst>
                <a:gd name="connsiteX0" fmla="*/ 0 w 2582028"/>
                <a:gd name="connsiteY0" fmla="*/ 0 h 2756357"/>
                <a:gd name="connsiteX1" fmla="*/ 6578 w 2582028"/>
                <a:gd name="connsiteY1" fmla="*/ 503249 h 2756357"/>
                <a:gd name="connsiteX2" fmla="*/ 26313 w 2582028"/>
                <a:gd name="connsiteY2" fmla="*/ 950581 h 2756357"/>
                <a:gd name="connsiteX3" fmla="*/ 65784 w 2582028"/>
                <a:gd name="connsiteY3" fmla="*/ 1401203 h 2756357"/>
                <a:gd name="connsiteX4" fmla="*/ 138146 w 2582028"/>
                <a:gd name="connsiteY4" fmla="*/ 1822222 h 2756357"/>
                <a:gd name="connsiteX5" fmla="*/ 246690 w 2582028"/>
                <a:gd name="connsiteY5" fmla="*/ 2114961 h 2756357"/>
                <a:gd name="connsiteX6" fmla="*/ 388126 w 2582028"/>
                <a:gd name="connsiteY6" fmla="*/ 2328760 h 2756357"/>
                <a:gd name="connsiteX7" fmla="*/ 624949 w 2582028"/>
                <a:gd name="connsiteY7" fmla="*/ 2503088 h 2756357"/>
                <a:gd name="connsiteX8" fmla="*/ 967027 w 2582028"/>
                <a:gd name="connsiteY8" fmla="*/ 2614921 h 2756357"/>
                <a:gd name="connsiteX9" fmla="*/ 1391335 w 2582028"/>
                <a:gd name="connsiteY9" fmla="*/ 2670837 h 2756357"/>
                <a:gd name="connsiteX10" fmla="*/ 2582028 w 2582028"/>
                <a:gd name="connsiteY10" fmla="*/ 2756357 h 27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028" h="2756357">
                  <a:moveTo>
                    <a:pt x="0" y="0"/>
                  </a:moveTo>
                  <a:cubicBezTo>
                    <a:pt x="1096" y="172409"/>
                    <a:pt x="2193" y="344819"/>
                    <a:pt x="6578" y="503249"/>
                  </a:cubicBezTo>
                  <a:cubicBezTo>
                    <a:pt x="10963" y="661679"/>
                    <a:pt x="16445" y="800922"/>
                    <a:pt x="26313" y="950581"/>
                  </a:cubicBezTo>
                  <a:cubicBezTo>
                    <a:pt x="36181" y="1100240"/>
                    <a:pt x="47145" y="1255930"/>
                    <a:pt x="65784" y="1401203"/>
                  </a:cubicBezTo>
                  <a:cubicBezTo>
                    <a:pt x="84423" y="1546476"/>
                    <a:pt x="107995" y="1703262"/>
                    <a:pt x="138146" y="1822222"/>
                  </a:cubicBezTo>
                  <a:cubicBezTo>
                    <a:pt x="168297" y="1941182"/>
                    <a:pt x="205027" y="2030538"/>
                    <a:pt x="246690" y="2114961"/>
                  </a:cubicBezTo>
                  <a:cubicBezTo>
                    <a:pt x="288353" y="2199384"/>
                    <a:pt x="325083" y="2264072"/>
                    <a:pt x="388126" y="2328760"/>
                  </a:cubicBezTo>
                  <a:cubicBezTo>
                    <a:pt x="451169" y="2393448"/>
                    <a:pt x="528466" y="2455395"/>
                    <a:pt x="624949" y="2503088"/>
                  </a:cubicBezTo>
                  <a:cubicBezTo>
                    <a:pt x="721432" y="2550781"/>
                    <a:pt x="839296" y="2586963"/>
                    <a:pt x="967027" y="2614921"/>
                  </a:cubicBezTo>
                  <a:cubicBezTo>
                    <a:pt x="1094758" y="2642879"/>
                    <a:pt x="1122168" y="2647264"/>
                    <a:pt x="1391335" y="2670837"/>
                  </a:cubicBezTo>
                  <a:cubicBezTo>
                    <a:pt x="1660502" y="2694410"/>
                    <a:pt x="2384127" y="2747586"/>
                    <a:pt x="2582028" y="2756357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818614" y="1247778"/>
              <a:ext cx="2279421" cy="595346"/>
            </a:xfrm>
            <a:custGeom>
              <a:avLst/>
              <a:gdLst>
                <a:gd name="connsiteX0" fmla="*/ 0 w 2279421"/>
                <a:gd name="connsiteY0" fmla="*/ 0 h 595346"/>
                <a:gd name="connsiteX1" fmla="*/ 85519 w 2279421"/>
                <a:gd name="connsiteY1" fmla="*/ 213798 h 595346"/>
                <a:gd name="connsiteX2" fmla="*/ 263136 w 2279421"/>
                <a:gd name="connsiteY2" fmla="*/ 401283 h 595346"/>
                <a:gd name="connsiteX3" fmla="*/ 700601 w 2279421"/>
                <a:gd name="connsiteY3" fmla="*/ 522984 h 595346"/>
                <a:gd name="connsiteX4" fmla="*/ 1052547 w 2279421"/>
                <a:gd name="connsiteY4" fmla="*/ 559165 h 595346"/>
                <a:gd name="connsiteX5" fmla="*/ 2279421 w 2279421"/>
                <a:gd name="connsiteY5" fmla="*/ 595346 h 5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421" h="595346">
                  <a:moveTo>
                    <a:pt x="0" y="0"/>
                  </a:moveTo>
                  <a:cubicBezTo>
                    <a:pt x="20831" y="73458"/>
                    <a:pt x="41663" y="146917"/>
                    <a:pt x="85519" y="213798"/>
                  </a:cubicBezTo>
                  <a:cubicBezTo>
                    <a:pt x="129375" y="280679"/>
                    <a:pt x="160622" y="349752"/>
                    <a:pt x="263136" y="401283"/>
                  </a:cubicBezTo>
                  <a:cubicBezTo>
                    <a:pt x="365650" y="452814"/>
                    <a:pt x="569033" y="496670"/>
                    <a:pt x="700601" y="522984"/>
                  </a:cubicBezTo>
                  <a:cubicBezTo>
                    <a:pt x="832170" y="549298"/>
                    <a:pt x="789410" y="547105"/>
                    <a:pt x="1052547" y="559165"/>
                  </a:cubicBezTo>
                  <a:cubicBezTo>
                    <a:pt x="1315684" y="571225"/>
                    <a:pt x="2083713" y="590960"/>
                    <a:pt x="2279421" y="59534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08" y="599959"/>
            <a:ext cx="15503985" cy="5367754"/>
            <a:chOff x="540508" y="599959"/>
            <a:chExt cx="15503985" cy="53677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Equalized Image 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38683" y="5629159"/>
              <a:ext cx="275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Unequalized</a:t>
              </a:r>
              <a:r>
                <a:rPr lang="en-US" sz="1600" dirty="0">
                  <a:latin typeface="Garamond" panose="02020404030301010803" pitchFamily="18" charset="0"/>
                </a:rPr>
                <a:t> </a:t>
              </a:r>
              <a:r>
                <a:rPr lang="en-US" sz="1600" dirty="0" smtClean="0">
                  <a:latin typeface="Garamond" panose="02020404030301010803" pitchFamily="18" charset="0"/>
                </a:rPr>
                <a:t>Image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91742" y="198300"/>
            <a:ext cx="5746552" cy="5435758"/>
            <a:chOff x="4691742" y="198300"/>
            <a:chExt cx="5746552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057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43057" y="198300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Original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53189" y="1985019"/>
              <a:ext cx="4223657" cy="1774237"/>
              <a:chOff x="5464628" y="2140538"/>
              <a:chExt cx="422365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4628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1485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87505" y="2140538"/>
                <a:ext cx="1043923" cy="33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Erosion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21485" y="2140538"/>
                <a:ext cx="1043923" cy="33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Dilation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91742" y="3847967"/>
              <a:ext cx="5746552" cy="1786091"/>
              <a:chOff x="4667525" y="4382027"/>
              <a:chExt cx="5746552" cy="178609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1228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8085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67525" y="4382027"/>
                <a:ext cx="26610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Opening (Erosion/Dilation)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4" y="4389928"/>
                <a:ext cx="25412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Closing (Dilation/Erosion)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3895" y="909424"/>
            <a:ext cx="5719814" cy="4044856"/>
            <a:chOff x="4713895" y="909424"/>
            <a:chExt cx="5719814" cy="4044856"/>
          </a:xfrm>
        </p:grpSpPr>
        <p:sp>
          <p:nvSpPr>
            <p:cNvPr id="8" name="TextBox 7"/>
            <p:cNvSpPr txBox="1"/>
            <p:nvPr/>
          </p:nvSpPr>
          <p:spPr>
            <a:xfrm>
              <a:off x="4725780" y="909424"/>
              <a:ext cx="275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Original </a:t>
              </a:r>
              <a:r>
                <a:rPr lang="en-US" sz="1600" dirty="0" smtClean="0">
                  <a:latin typeface="Garamond" panose="02020404030301010803" pitchFamily="18" charset="0"/>
                </a:rPr>
                <a:t>Image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3895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909424"/>
              <a:ext cx="275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Edges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47694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17643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4740927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1" y="17643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5" y="3070841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57" y="32993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3" y="226886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Garamond" panose="02020404030301010803" pitchFamily="18" charset="0"/>
                </a:rPr>
                <a:t>x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Garamond" panose="02020404030301010803" pitchFamily="18" charset="0"/>
                </a:rPr>
                <a:t>b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Image Space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Hough Space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2" y="144303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1590675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Garamond" panose="02020404030301010803" pitchFamily="18" charset="0"/>
                </a:rPr>
                <a:t>a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Garamond" panose="02020404030301010803" pitchFamily="18" charset="0"/>
                </a:rPr>
                <a:t>r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1" y="13766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986588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2407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Initial Condition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Global Minimum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11985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5" y="1030405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aramond" panose="02020404030301010803" pitchFamily="18" charset="0"/>
                  </a:rPr>
                  <a:t>Mirror</a:t>
                </a:r>
                <a:endParaRPr lang="en-US" sz="14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aramond" panose="02020404030301010803" pitchFamily="18" charset="0"/>
                  </a:rPr>
                  <a:t>Shutter</a:t>
                </a:r>
                <a:endParaRPr lang="en-US" sz="14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aramond" panose="02020404030301010803" pitchFamily="18" charset="0"/>
                  </a:rPr>
                  <a:t>Sensor</a:t>
                </a:r>
                <a:endParaRPr lang="en-US" sz="14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aramond" panose="02020404030301010803" pitchFamily="18" charset="0"/>
                  </a:rPr>
                  <a:t>Viewfinder</a:t>
                </a:r>
                <a:endParaRPr lang="en-US" sz="14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aramond" panose="02020404030301010803" pitchFamily="18" charset="0"/>
                  </a:rPr>
                  <a:t>Pentaprism</a:t>
                </a:r>
                <a:endParaRPr lang="en-US" sz="14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aramond" panose="02020404030301010803" pitchFamily="18" charset="0"/>
                  </a:rPr>
                  <a:t>Aperture</a:t>
                </a:r>
                <a:endParaRPr lang="en-US" sz="14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aramond" panose="02020404030301010803" pitchFamily="18" charset="0"/>
                  </a:rPr>
                  <a:t>Lens</a:t>
                </a:r>
                <a:endParaRPr lang="en-US" sz="14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2490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17 km spatial resolution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9 </a:t>
              </a:r>
              <a:r>
                <a:rPr lang="en-US" sz="2000" dirty="0">
                  <a:latin typeface="Garamond" panose="02020404030301010803" pitchFamily="18" charset="0"/>
                </a:rPr>
                <a:t>km spatial </a:t>
              </a:r>
              <a:r>
                <a:rPr lang="en-US" sz="2000" dirty="0" smtClean="0">
                  <a:latin typeface="Garamond" panose="02020404030301010803" pitchFamily="18" charset="0"/>
                </a:rPr>
                <a:t>resolution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</a:t>
              </a:r>
              <a:r>
                <a:rPr lang="en-US" sz="2000" dirty="0" smtClean="0">
                  <a:latin typeface="Garamond" panose="02020404030301010803" pitchFamily="18" charset="0"/>
                </a:rPr>
                <a:t> </a:t>
              </a:r>
              <a:r>
                <a:rPr lang="en-US" sz="2000" dirty="0">
                  <a:latin typeface="Garamond" panose="02020404030301010803" pitchFamily="18" charset="0"/>
                </a:rPr>
                <a:t>km spatial </a:t>
              </a:r>
              <a:r>
                <a:rPr lang="en-US" sz="2000" dirty="0" smtClean="0">
                  <a:latin typeface="Garamond" panose="02020404030301010803" pitchFamily="18" charset="0"/>
                </a:rPr>
                <a:t>resolution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4" y="1262743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3" y="376099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6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1" y="362451"/>
              <a:ext cx="275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Original </a:t>
              </a:r>
              <a:r>
                <a:rPr lang="en-US" sz="1600" dirty="0" smtClean="0">
                  <a:latin typeface="Garamond" panose="02020404030301010803" pitchFamily="18" charset="0"/>
                </a:rPr>
                <a:t>Image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Global Shutter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74095"/>
              <a:ext cx="275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Rolling Shutter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248735" y="51156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Lidar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Manipulator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RGB Camera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Laser Pointer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RGB-D Camera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976" y="38806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447055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0" y="10058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2377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8" name="Oval 47"/>
          <p:cNvSpPr/>
          <p:nvPr/>
        </p:nvSpPr>
        <p:spPr>
          <a:xfrm>
            <a:off x="1003300" y="2148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0" name="Oval 49"/>
          <p:cNvSpPr/>
          <p:nvPr/>
        </p:nvSpPr>
        <p:spPr>
          <a:xfrm>
            <a:off x="1003300" y="1920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1" name="Oval 50"/>
          <p:cNvSpPr/>
          <p:nvPr/>
        </p:nvSpPr>
        <p:spPr>
          <a:xfrm>
            <a:off x="1003300" y="1691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4" name="Oval 53"/>
          <p:cNvSpPr/>
          <p:nvPr/>
        </p:nvSpPr>
        <p:spPr>
          <a:xfrm>
            <a:off x="1006348" y="1463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5" name="Oval 54"/>
          <p:cNvSpPr/>
          <p:nvPr/>
        </p:nvSpPr>
        <p:spPr>
          <a:xfrm>
            <a:off x="1006348" y="1234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6" name="Oval 55"/>
          <p:cNvSpPr/>
          <p:nvPr/>
        </p:nvSpPr>
        <p:spPr>
          <a:xfrm>
            <a:off x="1006348" y="1005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7" name="Oval 56"/>
          <p:cNvSpPr/>
          <p:nvPr/>
        </p:nvSpPr>
        <p:spPr>
          <a:xfrm>
            <a:off x="1006348" y="777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8" name="Oval 57"/>
          <p:cNvSpPr/>
          <p:nvPr/>
        </p:nvSpPr>
        <p:spPr>
          <a:xfrm>
            <a:off x="1006348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9" name="Oval 58"/>
          <p:cNvSpPr/>
          <p:nvPr/>
        </p:nvSpPr>
        <p:spPr>
          <a:xfrm>
            <a:off x="2599141" y="2377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0" name="Oval 59"/>
          <p:cNvSpPr/>
          <p:nvPr/>
        </p:nvSpPr>
        <p:spPr>
          <a:xfrm>
            <a:off x="2599141" y="2148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1" name="Oval 60"/>
          <p:cNvSpPr/>
          <p:nvPr/>
        </p:nvSpPr>
        <p:spPr>
          <a:xfrm>
            <a:off x="2599141" y="1920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2" name="Oval 61"/>
          <p:cNvSpPr/>
          <p:nvPr/>
        </p:nvSpPr>
        <p:spPr>
          <a:xfrm>
            <a:off x="2599141" y="1691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4" name="Oval 63"/>
          <p:cNvSpPr/>
          <p:nvPr/>
        </p:nvSpPr>
        <p:spPr>
          <a:xfrm>
            <a:off x="2599141" y="1463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8" name="Oval 67"/>
          <p:cNvSpPr/>
          <p:nvPr/>
        </p:nvSpPr>
        <p:spPr>
          <a:xfrm>
            <a:off x="2599141" y="1234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9" name="Oval 68"/>
          <p:cNvSpPr/>
          <p:nvPr/>
        </p:nvSpPr>
        <p:spPr>
          <a:xfrm>
            <a:off x="2599141" y="1005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1" name="Oval 70"/>
          <p:cNvSpPr/>
          <p:nvPr/>
        </p:nvSpPr>
        <p:spPr>
          <a:xfrm>
            <a:off x="2599141" y="777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2" name="Oval 71"/>
          <p:cNvSpPr/>
          <p:nvPr/>
        </p:nvSpPr>
        <p:spPr>
          <a:xfrm>
            <a:off x="2599141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1" name="Oval 80"/>
          <p:cNvSpPr/>
          <p:nvPr/>
        </p:nvSpPr>
        <p:spPr>
          <a:xfrm>
            <a:off x="1233289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2" name="Oval 81"/>
          <p:cNvSpPr/>
          <p:nvPr/>
        </p:nvSpPr>
        <p:spPr>
          <a:xfrm>
            <a:off x="1460230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4" name="Oval 83"/>
          <p:cNvSpPr/>
          <p:nvPr/>
        </p:nvSpPr>
        <p:spPr>
          <a:xfrm>
            <a:off x="1687171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5" name="Oval 84"/>
          <p:cNvSpPr/>
          <p:nvPr/>
        </p:nvSpPr>
        <p:spPr>
          <a:xfrm>
            <a:off x="1912009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7" name="Oval 86"/>
          <p:cNvSpPr/>
          <p:nvPr/>
        </p:nvSpPr>
        <p:spPr>
          <a:xfrm>
            <a:off x="2136847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8" name="Oval 87"/>
          <p:cNvSpPr/>
          <p:nvPr/>
        </p:nvSpPr>
        <p:spPr>
          <a:xfrm>
            <a:off x="2367994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4965700" y="5486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2377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1" name="Oval 170"/>
          <p:cNvSpPr/>
          <p:nvPr/>
        </p:nvSpPr>
        <p:spPr>
          <a:xfrm>
            <a:off x="4969256" y="2148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2" name="Oval 171"/>
          <p:cNvSpPr/>
          <p:nvPr/>
        </p:nvSpPr>
        <p:spPr>
          <a:xfrm>
            <a:off x="4969256" y="1920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3" name="Oval 172"/>
          <p:cNvSpPr/>
          <p:nvPr/>
        </p:nvSpPr>
        <p:spPr>
          <a:xfrm>
            <a:off x="4969256" y="1691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4" name="Oval 173"/>
          <p:cNvSpPr/>
          <p:nvPr/>
        </p:nvSpPr>
        <p:spPr>
          <a:xfrm>
            <a:off x="4972304" y="1463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5" name="Oval 174"/>
          <p:cNvSpPr/>
          <p:nvPr/>
        </p:nvSpPr>
        <p:spPr>
          <a:xfrm>
            <a:off x="4972304" y="1234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6" name="Oval 175"/>
          <p:cNvSpPr/>
          <p:nvPr/>
        </p:nvSpPr>
        <p:spPr>
          <a:xfrm>
            <a:off x="4972304" y="1005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7" name="Oval 176"/>
          <p:cNvSpPr/>
          <p:nvPr/>
        </p:nvSpPr>
        <p:spPr>
          <a:xfrm>
            <a:off x="4972304" y="777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8" name="Oval 177"/>
          <p:cNvSpPr/>
          <p:nvPr/>
        </p:nvSpPr>
        <p:spPr>
          <a:xfrm>
            <a:off x="4972304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9" name="Oval 178"/>
          <p:cNvSpPr/>
          <p:nvPr/>
        </p:nvSpPr>
        <p:spPr>
          <a:xfrm>
            <a:off x="6565097" y="1463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0" name="Oval 179"/>
          <p:cNvSpPr/>
          <p:nvPr/>
        </p:nvSpPr>
        <p:spPr>
          <a:xfrm>
            <a:off x="6565097" y="1234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1" name="Oval 180"/>
          <p:cNvSpPr/>
          <p:nvPr/>
        </p:nvSpPr>
        <p:spPr>
          <a:xfrm>
            <a:off x="6565097" y="1005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2" name="Oval 181"/>
          <p:cNvSpPr/>
          <p:nvPr/>
        </p:nvSpPr>
        <p:spPr>
          <a:xfrm>
            <a:off x="6565097" y="777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3" name="Oval 182"/>
          <p:cNvSpPr/>
          <p:nvPr/>
        </p:nvSpPr>
        <p:spPr>
          <a:xfrm>
            <a:off x="6565097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4" name="Oval 183"/>
          <p:cNvSpPr/>
          <p:nvPr/>
        </p:nvSpPr>
        <p:spPr>
          <a:xfrm>
            <a:off x="5199245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5" name="Oval 184"/>
          <p:cNvSpPr/>
          <p:nvPr/>
        </p:nvSpPr>
        <p:spPr>
          <a:xfrm>
            <a:off x="5426186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6" name="Oval 185"/>
          <p:cNvSpPr/>
          <p:nvPr/>
        </p:nvSpPr>
        <p:spPr>
          <a:xfrm>
            <a:off x="5653127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7" name="Oval 186"/>
          <p:cNvSpPr/>
          <p:nvPr/>
        </p:nvSpPr>
        <p:spPr>
          <a:xfrm>
            <a:off x="5877965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8" name="Oval 187"/>
          <p:cNvSpPr/>
          <p:nvPr/>
        </p:nvSpPr>
        <p:spPr>
          <a:xfrm>
            <a:off x="6102803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9" name="Oval 188"/>
          <p:cNvSpPr/>
          <p:nvPr/>
        </p:nvSpPr>
        <p:spPr>
          <a:xfrm>
            <a:off x="6333950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15761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0" y="18488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25179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Sensor Messages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Estimation Parameters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State Variables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aramond" panose="02020404030301010803" pitchFamily="18" charset="0"/>
                  </a:rPr>
                  <a:t>Optimized Map</a:t>
                </a:r>
                <a:endParaRPr lang="en-US" b="1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89370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Map Generation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88874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Map Optimization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Optimized State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2037069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2110704"/>
            <a:ext cx="10149840" cy="2651861"/>
            <a:chOff x="2844867" y="2110704"/>
            <a:chExt cx="10149840" cy="2651861"/>
          </a:xfrm>
        </p:grpSpPr>
        <p:sp>
          <p:nvSpPr>
            <p:cNvPr id="2" name="Rectangle 1"/>
            <p:cNvSpPr/>
            <p:nvPr/>
          </p:nvSpPr>
          <p:spPr>
            <a:xfrm>
              <a:off x="2844867" y="2110704"/>
              <a:ext cx="10149840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78" y="2572425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60°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120°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180°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240°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300°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</a:t>
                  </a:r>
                  <a:r>
                    <a:rPr lang="en-US" sz="1600" dirty="0" smtClean="0">
                      <a:latin typeface="Garamond" panose="02020404030301010803" pitchFamily="18" charset="0"/>
                    </a:rPr>
                    <a:t>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HSV Color Space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RGB Color Space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Yellow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Green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Black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Blue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Magenta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White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Red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Cyan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56426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Yellow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Green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Black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Blue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Magenta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White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Red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Cyan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7" y="1326994"/>
            <a:ext cx="4876800" cy="3657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3" y="111512"/>
            <a:ext cx="4389120" cy="32918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3" y="3447956"/>
            <a:ext cx="4389120" cy="32918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366" y="111512"/>
            <a:ext cx="4389120" cy="32918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366" y="3447956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1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80377" y="473867"/>
            <a:ext cx="13138923" cy="4589677"/>
            <a:chOff x="980377" y="473867"/>
            <a:chExt cx="13138923" cy="45896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500" y="473867"/>
              <a:ext cx="6781800" cy="44767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77" y="711992"/>
              <a:ext cx="6781800" cy="423862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206673" y="4724990"/>
              <a:ext cx="275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Unequalized</a:t>
              </a:r>
              <a:r>
                <a:rPr lang="en-US" sz="1600" dirty="0">
                  <a:latin typeface="Garamond" panose="02020404030301010803" pitchFamily="18" charset="0"/>
                </a:rPr>
                <a:t> </a:t>
              </a:r>
              <a:r>
                <a:rPr lang="en-US" sz="1600" dirty="0" smtClean="0">
                  <a:latin typeface="Garamond" panose="02020404030301010803" pitchFamily="18" charset="0"/>
                </a:rPr>
                <a:t>Histogram 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61123" y="4724990"/>
              <a:ext cx="275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Equalized Histogram 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3740</TotalTime>
  <Words>278</Words>
  <Application>Microsoft Office PowerPoint</Application>
  <PresentationFormat>Custom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121</cp:revision>
  <dcterms:created xsi:type="dcterms:W3CDTF">2016-08-29T18:20:42Z</dcterms:created>
  <dcterms:modified xsi:type="dcterms:W3CDTF">2016-09-05T18:31:22Z</dcterms:modified>
</cp:coreProperties>
</file>